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5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hyperlink" Target="https://www.liveworksheets.com/yf680767jg" TargetMode="External"/><Relationship Id="rId7" Type="http://schemas.openxmlformats.org/officeDocument/2006/relationships/image" Target="../media/image2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s15oktobar-my.sharepoint.com/:v:/g/personal/tnadj_15oktobar_edu_rs/EbEnmpsz4YdCoVtKepedAvIBxabm-QptxoRJPEdPabvsJA?e=pAVLCo" TargetMode="External"/><Relationship Id="rId7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read.bookcreator.com/drFTzF8wZFh6MTEjDSY0OOqYgM-aG_49P63xwGCs2Tw/FsYXARoTQuysn0QdpMno0g" TargetMode="External"/><Relationship Id="rId4" Type="http://schemas.openxmlformats.org/officeDocument/2006/relationships/hyperlink" Target="https://read.bookcreator.com/drFTzF8wZFh6MTEjDSY0OOqYgM-aG_49P63xwGCs2Tw/HepxSoq_QLK6HmbjK9veSQ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izoa.com/Movie-Video-Slideshow-Maker/d326026679k5954370o2l1/rastliny-a-ivochy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WzNYZK05R0uVU8kokZkxGAAZtKeucuhHn5j6dsJmJq1UN0oyVVQwS1FIQ1NNMFdMRlRaNkI0S0pOMi4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kahoot.it/challenge/02922748?challenge-id=80751575-4652-4e3b-ae2e-b870916a23d0_1590492006700" TargetMode="External"/><Relationship Id="rId4" Type="http://schemas.openxmlformats.org/officeDocument/2006/relationships/hyperlink" Target="https://forms.office.com/Pages/ResponsePage.aspx?id=WzNYZK05R0uVU8kokZkxGAAZtKeucuhHn5j6dsJmJq1URTg3T0hETE1UQ1QzTVdFMDJHUFBTRUhRSy4u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apps.org/watch?v=p4vkmwyi520" TargetMode="External"/><Relationship Id="rId13" Type="http://schemas.openxmlformats.org/officeDocument/2006/relationships/image" Target="../media/image12.jpg"/><Relationship Id="rId3" Type="http://schemas.openxmlformats.org/officeDocument/2006/relationships/hyperlink" Target="https://wke.lt/w/s/iOR7V1" TargetMode="External"/><Relationship Id="rId7" Type="http://schemas.openxmlformats.org/officeDocument/2006/relationships/hyperlink" Target="https://learningapps.org/watch?v=pth73orqk20" TargetMode="External"/><Relationship Id="rId12" Type="http://schemas.openxmlformats.org/officeDocument/2006/relationships/hyperlink" Target="https://www.jigsawplanet.com/?rc=play&amp;pid=078cee967f0f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arningapps.org/watch?v=pmnbkv05j20" TargetMode="External"/><Relationship Id="rId11" Type="http://schemas.openxmlformats.org/officeDocument/2006/relationships/hyperlink" Target="https://learningapps.org/watch?v=p91o1a09t20" TargetMode="External"/><Relationship Id="rId5" Type="http://schemas.openxmlformats.org/officeDocument/2006/relationships/image" Target="../media/image11.png"/><Relationship Id="rId15" Type="http://schemas.openxmlformats.org/officeDocument/2006/relationships/image" Target="../media/image14.jpg"/><Relationship Id="rId10" Type="http://schemas.openxmlformats.org/officeDocument/2006/relationships/hyperlink" Target="https://learningapps.org/watch?v=p3barggck20" TargetMode="External"/><Relationship Id="rId4" Type="http://schemas.openxmlformats.org/officeDocument/2006/relationships/hyperlink" Target="https://www.jigsawplanet.com/?rc=play&amp;pid=046cba5b3cf5" TargetMode="External"/><Relationship Id="rId9" Type="http://schemas.openxmlformats.org/officeDocument/2006/relationships/hyperlink" Target="https://learningapps.org/watch?v=p68374dq320" TargetMode="External"/><Relationship Id="rId1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TbQe_ewRywA&amp;feature=emb_title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hyperlink" Target="https://wke.lt/w/s/qQ_Do5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17780" y="1550444"/>
            <a:ext cx="8637073" cy="1068066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Предмет: свет око нас</a:t>
            </a:r>
            <a:br>
              <a:rPr lang="sr-Cyrl-RS" dirty="0" smtClean="0"/>
            </a:br>
            <a:r>
              <a:rPr lang="sr-Cyrl-RS" dirty="0" smtClean="0"/>
              <a:t>Тема: жива природа</a:t>
            </a:r>
            <a:endParaRPr lang="sr-Latn-R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Cyrl-RS" dirty="0" smtClean="0"/>
              <a:t>Разред: други</a:t>
            </a:r>
          </a:p>
          <a:p>
            <a:r>
              <a:rPr lang="sr-Cyrl-RS" dirty="0" smtClean="0"/>
              <a:t>Наставник: </a:t>
            </a:r>
            <a:r>
              <a:rPr lang="sr-Cyrl-RS" dirty="0" err="1" smtClean="0"/>
              <a:t>татиана</a:t>
            </a:r>
            <a:r>
              <a:rPr lang="sr-Cyrl-RS" dirty="0" smtClean="0"/>
              <a:t> </a:t>
            </a:r>
            <a:r>
              <a:rPr lang="sr-Cyrl-RS" dirty="0" err="1" smtClean="0"/>
              <a:t>нађ</a:t>
            </a:r>
            <a:r>
              <a:rPr lang="sr-Cyrl-RS" dirty="0" smtClean="0"/>
              <a:t>, основна школа „15. октобар“ пивнице</a:t>
            </a:r>
            <a:endParaRPr lang="sr-Latn-RS" dirty="0" smtClean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19565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3354" y="262336"/>
            <a:ext cx="9603275" cy="1049235"/>
          </a:xfrm>
        </p:spPr>
        <p:txBody>
          <a:bodyPr/>
          <a:lstStyle/>
          <a:p>
            <a:r>
              <a:rPr lang="sr-Cyrl-RS" dirty="0" smtClean="0"/>
              <a:t>ПРОВЕРА УСВОЈЕНОСТИ градива (1 </a:t>
            </a:r>
            <a:r>
              <a:rPr lang="sr-Cyrl-RS" cap="none" dirty="0" smtClean="0"/>
              <a:t>час</a:t>
            </a:r>
            <a:r>
              <a:rPr lang="sr-Cyrl-RS" dirty="0" smtClean="0"/>
              <a:t>)</a:t>
            </a:r>
            <a:endParaRPr lang="sr-Latn-RS" dirty="0"/>
          </a:p>
        </p:txBody>
      </p:sp>
      <p:sp>
        <p:nvSpPr>
          <p:cNvPr id="4" name="BlokTextu 3"/>
          <p:cNvSpPr txBox="1"/>
          <p:nvPr/>
        </p:nvSpPr>
        <p:spPr>
          <a:xfrm>
            <a:off x="242455" y="836388"/>
            <a:ext cx="11559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За проверу градива коришћен је алат</a:t>
            </a:r>
            <a:r>
              <a:rPr kumimoji="0" lang="sr-Latn-R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sr-Latn-R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LiveWorksheets</a:t>
            </a:r>
            <a:r>
              <a:rPr kumimoji="0" lang="sr-Latn-R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</a:t>
            </a:r>
            <a:r>
              <a:rPr kumimoji="0" lang="sr-Latn-R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sr-Cyrl-R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који омогућава израду интерактивних наставних листића. Линк ка листићу/тесту се шаље сваком</a:t>
            </a:r>
            <a:r>
              <a:rPr kumimoji="0" lang="sr-Cyrl-R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ученику појединачно. Након завршетка теста ученик враћа тест са решеним задацима наставнику на његову </a:t>
            </a:r>
            <a:r>
              <a:rPr kumimoji="0" lang="sr-Cyrl-RS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мејл</a:t>
            </a:r>
            <a:r>
              <a:rPr kumimoji="0" lang="sr-Cyrl-R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адресу. Наставник може подесити тест тако да ученик одмах добије повратну информацију о тачности својих решења. Постоји могућност ограничавања времена израде теста.</a:t>
            </a:r>
            <a:endParaRPr kumimoji="0" lang="sr-Latn-R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499631" y="3141765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r-Cyrl-RS" dirty="0" smtClean="0"/>
              <a:t>САМОПРОЦЕНА И ЕВАЛУАЦИЈА</a:t>
            </a:r>
            <a:endParaRPr lang="sr-Latn-RS" dirty="0"/>
          </a:p>
        </p:txBody>
      </p:sp>
      <p:sp>
        <p:nvSpPr>
          <p:cNvPr id="8" name="BlokTextu 7"/>
          <p:cNvSpPr txBox="1"/>
          <p:nvPr/>
        </p:nvSpPr>
        <p:spPr>
          <a:xfrm>
            <a:off x="74815" y="3963201"/>
            <a:ext cx="118788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Имајући у виду труд, који је уложен у реализацију теме и резултате, које су ученици постигли, сматрам да су циљеви и исходи остварени, као и да су одабрани алати за реализацију теме примерени теми и узрасту ученика.</a:t>
            </a:r>
            <a:endParaRPr lang="sr-Latn-RS" dirty="0" smtClean="0"/>
          </a:p>
          <a:p>
            <a:r>
              <a:rPr lang="sr-Cyrl-RS" dirty="0" smtClean="0"/>
              <a:t>Евалуација је вршена на различите начине: разговором и разменом порука са ученицима и родитељима, попуњавањем упитника помоћу апликације </a:t>
            </a:r>
            <a:r>
              <a:rPr lang="sr-Latn-RS" b="1" i="1" dirty="0" err="1" smtClean="0"/>
              <a:t>Forms</a:t>
            </a:r>
            <a:r>
              <a:rPr lang="sr-Cyrl-RS" dirty="0" smtClean="0"/>
              <a:t>. Ученици су, такође, нацртали како се осећају након обрађене теме, сликали и послали путем </a:t>
            </a:r>
            <a:r>
              <a:rPr lang="sr-Latn-RS" b="1" i="1" dirty="0" err="1" smtClean="0"/>
              <a:t>Vibera</a:t>
            </a:r>
            <a:r>
              <a:rPr lang="sr-Latn-RS" dirty="0" smtClean="0"/>
              <a:t> </a:t>
            </a:r>
            <a:r>
              <a:rPr lang="sr-Cyrl-RS" dirty="0" smtClean="0"/>
              <a:t>или </a:t>
            </a:r>
            <a:r>
              <a:rPr lang="sr-Latn-RS" b="1" i="1" dirty="0" err="1"/>
              <a:t>M</a:t>
            </a:r>
            <a:r>
              <a:rPr lang="sr-Latn-RS" b="1" i="1" dirty="0" err="1" smtClean="0"/>
              <a:t>essengera</a:t>
            </a:r>
            <a:r>
              <a:rPr lang="sr-Latn-RS" dirty="0" smtClean="0"/>
              <a:t>.</a:t>
            </a:r>
            <a:endParaRPr lang="sr-Latn-RS" dirty="0"/>
          </a:p>
        </p:txBody>
      </p:sp>
      <p:sp>
        <p:nvSpPr>
          <p:cNvPr id="3" name="Obdĺžnik 2"/>
          <p:cNvSpPr/>
          <p:nvPr/>
        </p:nvSpPr>
        <p:spPr>
          <a:xfrm>
            <a:off x="413354" y="2321130"/>
            <a:ext cx="6436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hlinkClick r:id="rId3"/>
              </a:rPr>
              <a:t>https://</a:t>
            </a:r>
            <a:r>
              <a:rPr lang="sr-Latn-RS" dirty="0" smtClean="0">
                <a:hlinkClick r:id="rId3"/>
              </a:rPr>
              <a:t>www.liveworksheets.com/yf680767jg</a:t>
            </a:r>
            <a:r>
              <a:rPr lang="sr-Latn-RS" dirty="0" smtClean="0"/>
              <a:t> </a:t>
            </a:r>
            <a:endParaRPr lang="sr-Latn-RS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7" t="4555" r="24104" b="8026"/>
          <a:stretch/>
        </p:blipFill>
        <p:spPr>
          <a:xfrm>
            <a:off x="9757582" y="2035917"/>
            <a:ext cx="2043892" cy="192728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26" y="5206999"/>
            <a:ext cx="1085504" cy="144733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6" t="18575" b="21139"/>
          <a:stretch/>
        </p:blipFill>
        <p:spPr>
          <a:xfrm>
            <a:off x="7253883" y="5206999"/>
            <a:ext cx="1167233" cy="1426407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244" y="5243446"/>
            <a:ext cx="1042439" cy="1389919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0" t="33333" b="5576"/>
          <a:stretch/>
        </p:blipFill>
        <p:spPr>
          <a:xfrm>
            <a:off x="10390741" y="5206999"/>
            <a:ext cx="1410733" cy="137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5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5379" y="299695"/>
            <a:ext cx="9603275" cy="748056"/>
          </a:xfrm>
        </p:spPr>
        <p:txBody>
          <a:bodyPr/>
          <a:lstStyle/>
          <a:p>
            <a:r>
              <a:rPr lang="sr-Cyrl-RS" dirty="0" smtClean="0"/>
              <a:t>Општи подаци:</a:t>
            </a:r>
            <a:endParaRPr lang="sr-Latn-RS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35824" y="901253"/>
            <a:ext cx="11603751" cy="575672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1800" b="1" dirty="0" smtClean="0"/>
              <a:t>Тема: Жива природа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1800" b="1" dirty="0" smtClean="0"/>
              <a:t>Број часова</a:t>
            </a:r>
            <a:r>
              <a:rPr lang="sr-Cyrl-RS" sz="1800" dirty="0" smtClean="0"/>
              <a:t>: 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1800" b="1" dirty="0" smtClean="0"/>
              <a:t>Разред:</a:t>
            </a:r>
            <a:r>
              <a:rPr lang="sr-Cyrl-RS" sz="1800" dirty="0" smtClean="0"/>
              <a:t> други</a:t>
            </a:r>
            <a:r>
              <a:rPr lang="sr-Latn-RS" sz="1800" dirty="0" smtClean="0"/>
              <a:t>, </a:t>
            </a:r>
            <a:r>
              <a:rPr lang="sr-Cyrl-RS" sz="1800" dirty="0" smtClean="0"/>
              <a:t>настава се одвија на словачком језику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1800" b="1" dirty="0" smtClean="0"/>
              <a:t>Општи циљеви: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r-Cyrl-RS" sz="1800" dirty="0"/>
              <a:t> </a:t>
            </a:r>
            <a:r>
              <a:rPr lang="sr-Cyrl-RS" sz="1800" dirty="0" smtClean="0"/>
              <a:t> </a:t>
            </a:r>
            <a:endParaRPr lang="sr-Latn-RS" sz="18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r-Cyrl-RS" sz="1800" dirty="0" smtClean="0"/>
              <a:t>  </a:t>
            </a:r>
            <a:r>
              <a:rPr lang="sr-Cyrl-RS" sz="1800" b="1" dirty="0" smtClean="0"/>
              <a:t>Образовни</a:t>
            </a:r>
            <a:r>
              <a:rPr lang="sr-Cyrl-RS" sz="1800" dirty="0" smtClean="0"/>
              <a:t>:  усвајање знања о биљкама и животињама, идентификација биљака и животиња, 		          повезивање делова биљака и животиња са њиховим улогама, разврставање на основу начина живота и начина исхране.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r-Cyrl-RS" sz="1800" dirty="0" smtClean="0"/>
              <a:t>  </a:t>
            </a:r>
            <a:r>
              <a:rPr lang="sr-Cyrl-RS" sz="1800" b="1" dirty="0" smtClean="0"/>
              <a:t>Васпитни:</a:t>
            </a:r>
            <a:r>
              <a:rPr lang="sr-Cyrl-RS" sz="1800" dirty="0" smtClean="0"/>
              <a:t> развијање моралних вредности код ученика – позитивног става према живом свету и 	          природи уопште, развијање и вођење успешне комуникације и сарадње, уважавање</a:t>
            </a:r>
            <a:r>
              <a:rPr lang="sr-Latn-RS" sz="1800" dirty="0" smtClean="0"/>
              <a:t> </a:t>
            </a:r>
            <a:r>
              <a:rPr lang="sr-Cyrl-RS" sz="1800" dirty="0" smtClean="0"/>
              <a:t>личности другога.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r-Latn-RS" sz="1800" b="1" dirty="0" smtClean="0"/>
              <a:t>  </a:t>
            </a:r>
            <a:r>
              <a:rPr lang="sr-Cyrl-RS" sz="1800" b="1" dirty="0" smtClean="0"/>
              <a:t>Функционални:</a:t>
            </a:r>
            <a:r>
              <a:rPr lang="sr-Cyrl-RS" sz="1800" dirty="0" smtClean="0"/>
              <a:t> навођење примера, који показују значај биљака и животиња за човека, препознавање 	            негативних облика понашања према живим бићима и природи.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sr-Latn-RS" sz="18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r-Cyrl-RS" sz="1800" b="1" dirty="0" smtClean="0"/>
              <a:t>Тип часова</a:t>
            </a:r>
            <a:r>
              <a:rPr lang="sr-Cyrl-RS" sz="1800" dirty="0" smtClean="0"/>
              <a:t>: обрада, истраживачки рад, утврђивање, провера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sr-Latn-RS" sz="18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r-Cyrl-RS" sz="1800" b="1" dirty="0" smtClean="0"/>
              <a:t>Наставне методе</a:t>
            </a:r>
            <a:r>
              <a:rPr lang="sr-Cyrl-RS" sz="1800" dirty="0" smtClean="0"/>
              <a:t>: вербална, демонстративна, илустративна, пројектна настава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sr-Latn-RS" sz="18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r-Cyrl-RS" sz="1800" b="1" dirty="0" err="1" smtClean="0"/>
              <a:t>Међупредметна</a:t>
            </a:r>
            <a:r>
              <a:rPr lang="sr-Cyrl-RS" sz="1800" b="1" dirty="0" smtClean="0"/>
              <a:t> повезаност</a:t>
            </a:r>
            <a:r>
              <a:rPr lang="sr-Cyrl-RS" sz="1800" dirty="0" smtClean="0"/>
              <a:t>: словачки језик, музичка култура, ликовна култура</a:t>
            </a:r>
            <a:endParaRPr lang="sr-Latn-RS" sz="18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sr-Cyrl-RS" sz="18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r-Cyrl-RS" sz="1800" b="1" dirty="0" err="1" smtClean="0"/>
              <a:t>Самопроцена</a:t>
            </a:r>
            <a:r>
              <a:rPr lang="sr-Cyrl-RS" sz="1800" b="1" dirty="0" smtClean="0"/>
              <a:t> и евалуација: </a:t>
            </a:r>
            <a:r>
              <a:rPr lang="sr-Cyrl-RS" sz="1800" dirty="0" smtClean="0"/>
              <a:t>чек листа, повратна информација од ученика</a:t>
            </a:r>
            <a:endParaRPr lang="sr-Latn-RS" sz="1800" dirty="0"/>
          </a:p>
        </p:txBody>
      </p:sp>
    </p:spTree>
    <p:extLst>
      <p:ext uri="{BB962C8B-B14F-4D97-AF65-F5344CB8AC3E}">
        <p14:creationId xmlns:p14="http://schemas.microsoft.com/office/powerpoint/2010/main" val="71692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err="1" smtClean="0"/>
              <a:t>КОРИШЋЕНи</a:t>
            </a:r>
            <a:r>
              <a:rPr lang="sr-Cyrl-RS" dirty="0"/>
              <a:t> ПРОГРАМИ и АПЛИКАЦИЈЕ</a:t>
            </a:r>
            <a:endParaRPr lang="sr-Latn-RS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451578" y="1930007"/>
            <a:ext cx="9603275" cy="407074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Latn-RS" dirty="0" smtClean="0"/>
              <a:t>Office 365 (</a:t>
            </a:r>
            <a:r>
              <a:rPr lang="sr-Latn-RS" dirty="0" err="1" smtClean="0"/>
              <a:t>OneDrive</a:t>
            </a:r>
            <a:r>
              <a:rPr lang="sr-Latn-RS" dirty="0" smtClean="0"/>
              <a:t>, OneNote, </a:t>
            </a:r>
            <a:r>
              <a:rPr lang="sr-Latn-RS" dirty="0" err="1" smtClean="0"/>
              <a:t>Forms</a:t>
            </a:r>
            <a:r>
              <a:rPr lang="sr-Latn-RS" dirty="0" smtClean="0"/>
              <a:t>, </a:t>
            </a:r>
            <a:r>
              <a:rPr lang="sr-Latn-RS" dirty="0" err="1" smtClean="0"/>
              <a:t>Stream</a:t>
            </a:r>
            <a:r>
              <a:rPr lang="sr-Latn-RS" dirty="0" smtClean="0"/>
              <a:t>, Outlook)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Latn-RS" dirty="0" err="1" smtClean="0"/>
              <a:t>Camtasia</a:t>
            </a:r>
            <a:endParaRPr lang="sr-Latn-R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Latn-RS" dirty="0" err="1" smtClean="0"/>
              <a:t>Youtube</a:t>
            </a:r>
            <a:endParaRPr lang="sr-Latn-R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Latn-RS" dirty="0" err="1" smtClean="0"/>
              <a:t>Wakelet</a:t>
            </a:r>
            <a:endParaRPr lang="sr-Latn-R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Latn-RS" dirty="0" err="1" smtClean="0"/>
              <a:t>BookCreator</a:t>
            </a:r>
            <a:endParaRPr lang="sr-Latn-R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Latn-RS" dirty="0" err="1" smtClean="0"/>
              <a:t>LearningApps</a:t>
            </a:r>
            <a:endParaRPr lang="sr-Latn-R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Latn-RS" dirty="0" err="1" smtClean="0"/>
              <a:t>JigsawPlanet</a:t>
            </a:r>
            <a:endParaRPr lang="sr-Latn-R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Latn-RS" dirty="0" err="1" smtClean="0"/>
              <a:t>LiveWorksheets</a:t>
            </a:r>
            <a:endParaRPr lang="sr-Cyrl-R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Latn-RS" dirty="0" err="1" smtClean="0"/>
              <a:t>Kahoot</a:t>
            </a:r>
            <a:endParaRPr lang="sr-Latn-R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Latn-RS" dirty="0" err="1" smtClean="0"/>
              <a:t>Kizoa</a:t>
            </a:r>
            <a:endParaRPr lang="sr-Latn-R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Latn-RS" dirty="0" err="1" smtClean="0"/>
              <a:t>Viber</a:t>
            </a:r>
            <a:endParaRPr lang="sr-Latn-R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Latn-RS" dirty="0" smtClean="0"/>
              <a:t>Messenger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9290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3354" y="175869"/>
            <a:ext cx="9603275" cy="1235614"/>
          </a:xfrm>
        </p:spPr>
        <p:txBody>
          <a:bodyPr/>
          <a:lstStyle/>
          <a:p>
            <a:r>
              <a:rPr lang="sr-Cyrl-RS" dirty="0" smtClean="0"/>
              <a:t>Обрада градива</a:t>
            </a:r>
            <a:r>
              <a:rPr lang="sr-Latn-RS" dirty="0" smtClean="0"/>
              <a:t> (5 </a:t>
            </a:r>
            <a:r>
              <a:rPr lang="sr-Cyrl-RS" cap="none" dirty="0" smtClean="0"/>
              <a:t>часова</a:t>
            </a:r>
            <a:r>
              <a:rPr lang="sr-Cyrl-RS" dirty="0" smtClean="0"/>
              <a:t>)</a:t>
            </a:r>
            <a:endParaRPr lang="sr-Latn-RS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129" y="700486"/>
            <a:ext cx="9603275" cy="710997"/>
          </a:xfrm>
        </p:spPr>
        <p:txBody>
          <a:bodyPr>
            <a:normAutofit lnSpcReduction="10000"/>
          </a:bodyPr>
          <a:lstStyle/>
          <a:p>
            <a:r>
              <a:rPr lang="sr-Cyrl-RS" sz="1800" dirty="0" smtClean="0"/>
              <a:t>Наставне јединице: Жива бића се хране, Делови биљке, Значај биљака за човека, Дивље животиње, Домаће животиње.</a:t>
            </a:r>
            <a:endParaRPr lang="sr-Latn-RS" sz="1800" dirty="0"/>
          </a:p>
        </p:txBody>
      </p:sp>
      <p:sp>
        <p:nvSpPr>
          <p:cNvPr id="4" name="BlokTextu 3"/>
          <p:cNvSpPr txBox="1"/>
          <p:nvPr/>
        </p:nvSpPr>
        <p:spPr>
          <a:xfrm>
            <a:off x="590550" y="1635394"/>
            <a:ext cx="10382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Ученици добијају инструкције помоћу</a:t>
            </a:r>
            <a:r>
              <a:rPr lang="sr-Latn-RS" dirty="0" smtClean="0"/>
              <a:t> </a:t>
            </a:r>
            <a:r>
              <a:rPr lang="sr-Cyrl-RS" dirty="0" smtClean="0"/>
              <a:t>апликације </a:t>
            </a:r>
            <a:r>
              <a:rPr lang="sr-Latn-RS" b="1" i="1" dirty="0" smtClean="0"/>
              <a:t>OneNote</a:t>
            </a:r>
            <a:r>
              <a:rPr lang="sr-Cyrl-RS" dirty="0" smtClean="0"/>
              <a:t> за сваку наставну јединицу. Ту сваки ученик има свој простор. Добија инструкције за сваки задатак и повратне информације о свом раду уређене по датумима. На истом простору, постоји и део где се чувају радови ученика.</a:t>
            </a:r>
            <a:endParaRPr lang="sr-Latn-RS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r="35795"/>
          <a:stretch/>
        </p:blipFill>
        <p:spPr>
          <a:xfrm>
            <a:off x="518129" y="2985230"/>
            <a:ext cx="4349146" cy="3034139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938266" y="6243280"/>
            <a:ext cx="4276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/>
              <a:t>Инструкције за ученике</a:t>
            </a:r>
            <a:endParaRPr lang="sr-Latn-RS" sz="2000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9" r="6061"/>
          <a:stretch/>
        </p:blipFill>
        <p:spPr>
          <a:xfrm>
            <a:off x="5386993" y="2985231"/>
            <a:ext cx="6376833" cy="3034138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6762750" y="6243280"/>
            <a:ext cx="427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dirty="0" smtClean="0"/>
              <a:t>Радови ученика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46505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3352" y="172072"/>
            <a:ext cx="9603275" cy="1049235"/>
          </a:xfrm>
        </p:spPr>
        <p:txBody>
          <a:bodyPr>
            <a:normAutofit/>
          </a:bodyPr>
          <a:lstStyle/>
          <a:p>
            <a:r>
              <a:rPr lang="sr-Cyrl-RS" dirty="0" smtClean="0"/>
              <a:t>Обрада градива</a:t>
            </a:r>
            <a:endParaRPr lang="sr-Latn-RS" dirty="0"/>
          </a:p>
        </p:txBody>
      </p:sp>
      <p:sp>
        <p:nvSpPr>
          <p:cNvPr id="4" name="BlokTextu 3"/>
          <p:cNvSpPr txBox="1"/>
          <p:nvPr/>
        </p:nvSpPr>
        <p:spPr>
          <a:xfrm>
            <a:off x="321521" y="722825"/>
            <a:ext cx="1158113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У оквиру инструкција на </a:t>
            </a:r>
            <a:r>
              <a:rPr kumimoji="0" lang="sr-Latn-RS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OneNote</a:t>
            </a:r>
            <a:r>
              <a:rPr kumimoji="0" lang="sr-Cyrl-R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ученици се упућују на коришћење</a:t>
            </a:r>
            <a:r>
              <a:rPr kumimoji="0" lang="sr-Cyrl-RS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материјала, које сам израдила сама и налазе се на одређеним линковима. Део видео материјала налази се и</a:t>
            </a:r>
            <a:r>
              <a:rPr kumimoji="0" lang="sr-Latn-RS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sr-Cyrl-RS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на школском </a:t>
            </a:r>
            <a:r>
              <a:rPr kumimoji="0" lang="sr-Latn-RS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Stream</a:t>
            </a:r>
            <a:r>
              <a:rPr kumimoji="0" lang="sr-Latn-RS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sr-Cyrl-RS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каналу</a:t>
            </a:r>
            <a:r>
              <a:rPr kumimoji="0" lang="sr-Latn-RS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sr-Cyrl-RS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за чије праћење ученици имају своје налоге. Презентација нових садржаја ученицима урађена је у алату </a:t>
            </a:r>
            <a:r>
              <a:rPr kumimoji="0" lang="sr-Latn-RS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BookCreator</a:t>
            </a:r>
            <a:r>
              <a:rPr kumimoji="0" lang="sr-Cyrl-RS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</a:t>
            </a:r>
            <a:r>
              <a:rPr kumimoji="0" lang="sr-Cyrl-RS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који има могућност уметања звука</a:t>
            </a:r>
            <a:r>
              <a:rPr kumimoji="0" lang="sr-Latn-RS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sr-Cyrl-RS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односно говора наставника, што је јако важно на овом узрасту. Такође има могућност уметања фотографија и видеа. Добија се ефекат књижице и деци је изузетно занимљиво.</a:t>
            </a:r>
            <a:endParaRPr kumimoji="0" lang="sr-Latn-RS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r-Latn-RS" sz="2000" dirty="0">
              <a:solidFill>
                <a:prstClr val="black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Cyrl-RS" sz="20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Cyrl-RS" sz="18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321521" y="3758919"/>
            <a:ext cx="8774853" cy="704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Latn-RS" dirty="0"/>
          </a:p>
        </p:txBody>
      </p:sp>
      <p:sp>
        <p:nvSpPr>
          <p:cNvPr id="12" name="Obdĺžnik 11"/>
          <p:cNvSpPr/>
          <p:nvPr/>
        </p:nvSpPr>
        <p:spPr>
          <a:xfrm>
            <a:off x="219075" y="4614754"/>
            <a:ext cx="11439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smtClean="0">
                <a:hlinkClick r:id="rId3"/>
              </a:rPr>
              <a:t>https</a:t>
            </a:r>
            <a:r>
              <a:rPr lang="sr-Latn-RS" dirty="0">
                <a:hlinkClick r:id="rId3"/>
              </a:rPr>
              <a:t>://os15oktobar-my.sharepoint.com/:v:/</a:t>
            </a:r>
            <a:r>
              <a:rPr lang="sr-Latn-RS" dirty="0" smtClean="0">
                <a:hlinkClick r:id="rId3"/>
              </a:rPr>
              <a:t>g/personal/tnadj_15oktobar_edu_rs/EbEnmpsz4YdCoVtKepedAvIBxabm-QptxoRJPEdPabvsJA?e=pAVLCo</a:t>
            </a:r>
            <a:r>
              <a:rPr lang="sr-Latn-RS" dirty="0" smtClean="0"/>
              <a:t> </a:t>
            </a:r>
            <a:endParaRPr lang="sr-Latn-RS" dirty="0"/>
          </a:p>
        </p:txBody>
      </p:sp>
      <p:sp>
        <p:nvSpPr>
          <p:cNvPr id="13" name="BlokTextu 12"/>
          <p:cNvSpPr txBox="1"/>
          <p:nvPr/>
        </p:nvSpPr>
        <p:spPr>
          <a:xfrm>
            <a:off x="219075" y="2471212"/>
            <a:ext cx="11972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sr-Cyrl-RS" dirty="0">
                <a:solidFill>
                  <a:prstClr val="black"/>
                </a:solidFill>
              </a:rPr>
              <a:t>Дивље </a:t>
            </a:r>
            <a:r>
              <a:rPr lang="sr-Cyrl-RS" dirty="0" smtClean="0">
                <a:solidFill>
                  <a:prstClr val="black"/>
                </a:solidFill>
              </a:rPr>
              <a:t>животиње</a:t>
            </a:r>
            <a:endParaRPr lang="sr-Cyrl-RS" dirty="0">
              <a:solidFill>
                <a:prstClr val="black"/>
              </a:solidFill>
            </a:endParaRPr>
          </a:p>
          <a:p>
            <a:pPr lvl="0"/>
            <a:r>
              <a:rPr lang="sr-Latn-RS" dirty="0">
                <a:solidFill>
                  <a:prstClr val="black"/>
                </a:solidFill>
                <a:hlinkClick r:id="rId4"/>
              </a:rPr>
              <a:t>https://read.bookcreator.com/drFTzF8wZFh6MTEjDSY0OOqYgM-aG_49P63xwGCs2Tw/HepxSoq_QLK6HmbjK9veSQ</a:t>
            </a:r>
            <a:r>
              <a:rPr lang="sr-Cyrl-RS" dirty="0">
                <a:solidFill>
                  <a:prstClr val="black"/>
                </a:solidFill>
              </a:rPr>
              <a:t> </a:t>
            </a:r>
          </a:p>
          <a:p>
            <a:pPr lvl="0"/>
            <a:endParaRPr lang="sr-Latn-RS" dirty="0" smtClean="0">
              <a:solidFill>
                <a:prstClr val="black"/>
              </a:solidFill>
            </a:endParaRPr>
          </a:p>
          <a:p>
            <a:pPr lvl="0"/>
            <a:r>
              <a:rPr lang="sr-Cyrl-RS" dirty="0" smtClean="0">
                <a:solidFill>
                  <a:prstClr val="black"/>
                </a:solidFill>
              </a:rPr>
              <a:t>Домаће </a:t>
            </a:r>
            <a:r>
              <a:rPr lang="sr-Cyrl-RS" dirty="0">
                <a:solidFill>
                  <a:prstClr val="black"/>
                </a:solidFill>
              </a:rPr>
              <a:t>животиње</a:t>
            </a:r>
          </a:p>
          <a:p>
            <a:pPr lvl="0"/>
            <a:r>
              <a:rPr lang="sr-Latn-RS" dirty="0">
                <a:solidFill>
                  <a:prstClr val="black"/>
                </a:solidFill>
                <a:hlinkClick r:id="rId5"/>
              </a:rPr>
              <a:t>https://read.bookcreator.com/drFTzF8wZFh6MTEjDSY0OOqYgM-aG_49P63xwGCs2Tw/FsYXARoTQuysn0QdpMno0g</a:t>
            </a:r>
            <a:r>
              <a:rPr lang="sr-Cyrl-RS" dirty="0">
                <a:solidFill>
                  <a:prstClr val="black"/>
                </a:solidFill>
              </a:rPr>
              <a:t> </a:t>
            </a:r>
            <a:endParaRPr lang="sr-Latn-RS" dirty="0">
              <a:solidFill>
                <a:prstClr val="black"/>
              </a:solidFill>
            </a:endParaRPr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 rotWithShape="1">
          <a:blip r:embed="rId6"/>
          <a:srcRect l="3998" t="9950" r="6527" b="3821"/>
          <a:stretch/>
        </p:blipFill>
        <p:spPr>
          <a:xfrm>
            <a:off x="8979995" y="5129983"/>
            <a:ext cx="2193764" cy="1586978"/>
          </a:xfrm>
          <a:prstGeom prst="rect">
            <a:avLst/>
          </a:prstGeom>
        </p:spPr>
      </p:pic>
      <p:sp>
        <p:nvSpPr>
          <p:cNvPr id="15" name="BlokTextu 14"/>
          <p:cNvSpPr txBox="1"/>
          <p:nvPr/>
        </p:nvSpPr>
        <p:spPr>
          <a:xfrm>
            <a:off x="219075" y="4245422"/>
            <a:ext cx="248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Жива бића се хране</a:t>
            </a:r>
            <a:endParaRPr lang="sr-Latn-RS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771" y="5131250"/>
            <a:ext cx="2842501" cy="160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9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3354" y="262336"/>
            <a:ext cx="9603275" cy="1049235"/>
          </a:xfrm>
        </p:spPr>
        <p:txBody>
          <a:bodyPr/>
          <a:lstStyle/>
          <a:p>
            <a:r>
              <a:rPr lang="sr-Cyrl-RS" dirty="0" smtClean="0"/>
              <a:t>ИСТРАЖИВАЧКИ РАД</a:t>
            </a:r>
            <a:endParaRPr lang="sr-Latn-RS" dirty="0"/>
          </a:p>
        </p:txBody>
      </p:sp>
      <p:sp>
        <p:nvSpPr>
          <p:cNvPr id="4" name="BlokTextu 3"/>
          <p:cNvSpPr txBox="1"/>
          <p:nvPr/>
        </p:nvSpPr>
        <p:spPr>
          <a:xfrm>
            <a:off x="191539" y="786953"/>
            <a:ext cx="114296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sr-Cyrl-R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Ученици су инструкције за истраживачки рад добили помоћу апликације</a:t>
            </a:r>
            <a:r>
              <a:rPr kumimoji="0" lang="sr-Latn-R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OneNote,</a:t>
            </a:r>
            <a:r>
              <a:rPr kumimoji="0" lang="sr-Latn-R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sr-Cyrl-R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као и помоћу </a:t>
            </a:r>
            <a:r>
              <a:rPr kumimoji="0" lang="sr-Latn-RS" sz="18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viber</a:t>
            </a:r>
            <a:r>
              <a:rPr kumimoji="0" lang="sr-Cyrl-R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и </a:t>
            </a:r>
            <a:r>
              <a:rPr kumimoji="0" lang="sr-Latn-RS" sz="18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messenger</a:t>
            </a:r>
            <a:r>
              <a:rPr kumimoji="0" lang="sr-Cyrl-R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комуникације.</a:t>
            </a:r>
            <a:r>
              <a:rPr kumimoji="0" lang="sr-Cyrl-R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Истраживали су свет</a:t>
            </a:r>
            <a:r>
              <a:rPr kumimoji="0" lang="sr-Cyrl-R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биљака и животиња у својој непосредној околини. Користили су разне изворе: енциклопедије, часописе, уџбенике, интернет, искуства одраслих особа у својој породици, </a:t>
            </a:r>
            <a:r>
              <a:rPr kumimoji="0" lang="sr-Cyrl-RS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онлајн</a:t>
            </a:r>
            <a:r>
              <a:rPr kumimoji="0" lang="sr-Cyrl-R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контакте.</a:t>
            </a:r>
            <a:r>
              <a:rPr kumimoji="0" lang="sr-Cyrl-R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Направили су</a:t>
            </a:r>
            <a:r>
              <a:rPr kumimoji="0" lang="sr-Cyrl-R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плакате, постере, збирке листова, биљака, </a:t>
            </a:r>
            <a:r>
              <a:rPr lang="sr-Cyrl-RS" dirty="0" smtClean="0">
                <a:solidFill>
                  <a:prstClr val="black"/>
                </a:solidFill>
              </a:rPr>
              <a:t>правили експерименте.</a:t>
            </a:r>
            <a:r>
              <a:rPr lang="sr-Cyrl-RS" dirty="0">
                <a:solidFill>
                  <a:prstClr val="black"/>
                </a:solidFill>
              </a:rPr>
              <a:t> Неки од ученика </a:t>
            </a:r>
            <a:r>
              <a:rPr lang="sr-Cyrl-RS" dirty="0" smtClean="0">
                <a:solidFill>
                  <a:prstClr val="black"/>
                </a:solidFill>
              </a:rPr>
              <a:t>су снимили </a:t>
            </a:r>
            <a:r>
              <a:rPr lang="sr-Cyrl-RS" dirty="0">
                <a:solidFill>
                  <a:prstClr val="black"/>
                </a:solidFill>
              </a:rPr>
              <a:t>видео, </a:t>
            </a:r>
            <a:r>
              <a:rPr lang="sr-Cyrl-RS" dirty="0" smtClean="0">
                <a:solidFill>
                  <a:prstClr val="black"/>
                </a:solidFill>
              </a:rPr>
              <a:t>који се налази </a:t>
            </a:r>
            <a:r>
              <a:rPr lang="sr-Cyrl-RS" dirty="0">
                <a:solidFill>
                  <a:prstClr val="black"/>
                </a:solidFill>
              </a:rPr>
              <a:t>у мојој </a:t>
            </a:r>
            <a:r>
              <a:rPr lang="sr-Cyrl-RS" dirty="0" smtClean="0">
                <a:solidFill>
                  <a:prstClr val="black"/>
                </a:solidFill>
              </a:rPr>
              <a:t>документацији. </a:t>
            </a:r>
            <a:r>
              <a:rPr kumimoji="0" lang="sr-Cyrl-R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Након свих</a:t>
            </a:r>
            <a:r>
              <a:rPr kumimoji="0" lang="sr-Cyrl-R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активности, </a:t>
            </a:r>
            <a:r>
              <a:rPr lang="sr-Cyrl-RS" dirty="0">
                <a:solidFill>
                  <a:prstClr val="black"/>
                </a:solidFill>
              </a:rPr>
              <a:t>направили смо </a:t>
            </a:r>
            <a:r>
              <a:rPr lang="sr-Latn-RS" dirty="0" err="1" smtClean="0">
                <a:solidFill>
                  <a:prstClr val="black"/>
                </a:solidFill>
              </a:rPr>
              <a:t>slideshow</a:t>
            </a:r>
            <a:r>
              <a:rPr lang="sr-Latn-RS" dirty="0" smtClean="0">
                <a:solidFill>
                  <a:prstClr val="black"/>
                </a:solidFill>
              </a:rPr>
              <a:t> </a:t>
            </a:r>
            <a:r>
              <a:rPr kumimoji="0" lang="sr-Cyrl-R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у алату</a:t>
            </a:r>
            <a:r>
              <a:rPr kumimoji="0" lang="sr-Latn-R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sr-Latn-RS" sz="18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Kizoa</a:t>
            </a:r>
            <a:r>
              <a:rPr kumimoji="0" lang="sr-Latn-R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   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54" y="4134185"/>
            <a:ext cx="1889271" cy="251902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7" r="2709"/>
          <a:stretch/>
        </p:blipFill>
        <p:spPr>
          <a:xfrm>
            <a:off x="3898669" y="4160313"/>
            <a:ext cx="2942705" cy="249597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0377" y="4189615"/>
            <a:ext cx="3279848" cy="2459886"/>
          </a:xfrm>
          <a:prstGeom prst="rect">
            <a:avLst/>
          </a:prstGeom>
        </p:spPr>
      </p:pic>
      <p:sp>
        <p:nvSpPr>
          <p:cNvPr id="12" name="Obdĺžnik 11"/>
          <p:cNvSpPr/>
          <p:nvPr/>
        </p:nvSpPr>
        <p:spPr>
          <a:xfrm>
            <a:off x="116724" y="2964647"/>
            <a:ext cx="10731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hlinkClick r:id="rId6"/>
              </a:rPr>
              <a:t>http://</a:t>
            </a:r>
            <a:r>
              <a:rPr lang="sr-Latn-RS" dirty="0" smtClean="0">
                <a:hlinkClick r:id="rId6"/>
              </a:rPr>
              <a:t>www.kizoa.com/Movie-Video-Slideshow-Maker/d326026679k5954370o2l1/rastliny-a-ivochy</a:t>
            </a:r>
            <a:r>
              <a:rPr lang="sr-Cyrl-RS" dirty="0" smtClean="0"/>
              <a:t> 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332870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3354" y="175869"/>
            <a:ext cx="9603275" cy="1049235"/>
          </a:xfrm>
        </p:spPr>
        <p:txBody>
          <a:bodyPr/>
          <a:lstStyle/>
          <a:p>
            <a:r>
              <a:rPr lang="sr-Cyrl-RS" dirty="0" smtClean="0"/>
              <a:t>УТВРЂИВАЊЕ градива (2 </a:t>
            </a:r>
            <a:r>
              <a:rPr lang="sr-Cyrl-RS" cap="none" dirty="0" smtClean="0"/>
              <a:t>часа</a:t>
            </a:r>
            <a:r>
              <a:rPr lang="sr-Cyrl-RS" dirty="0" smtClean="0"/>
              <a:t>)</a:t>
            </a:r>
            <a:endParaRPr lang="sr-Latn-RS" dirty="0"/>
          </a:p>
        </p:txBody>
      </p:sp>
      <p:sp>
        <p:nvSpPr>
          <p:cNvPr id="4" name="BlokTextu 3"/>
          <p:cNvSpPr txBox="1"/>
          <p:nvPr/>
        </p:nvSpPr>
        <p:spPr>
          <a:xfrm>
            <a:off x="318656" y="824141"/>
            <a:ext cx="114351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За утврђивање градива коришћени су бројни програми и дигитални алати.</a:t>
            </a:r>
            <a:r>
              <a:rPr kumimoji="0" lang="sr-Cyrl-R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sr-Cyrl-RS" dirty="0" smtClean="0">
                <a:solidFill>
                  <a:prstClr val="black"/>
                </a:solidFill>
              </a:rPr>
              <a:t>Као и за часове обраде градива, тако и за часове утврђивања, све инструкције су ученици добили путем апликације</a:t>
            </a:r>
            <a:r>
              <a:rPr lang="sr-Latn-RS" dirty="0" smtClean="0">
                <a:solidFill>
                  <a:prstClr val="black"/>
                </a:solidFill>
              </a:rPr>
              <a:t> </a:t>
            </a:r>
            <a:r>
              <a:rPr lang="sr-Latn-RS" b="1" i="1" dirty="0" smtClean="0">
                <a:solidFill>
                  <a:prstClr val="black"/>
                </a:solidFill>
              </a:rPr>
              <a:t>OneNote</a:t>
            </a:r>
            <a:r>
              <a:rPr lang="sr-Latn-RS" dirty="0" smtClean="0">
                <a:solidFill>
                  <a:prstClr val="black"/>
                </a:solidFill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dirty="0" smtClean="0">
                <a:solidFill>
                  <a:prstClr val="black"/>
                </a:solidFill>
              </a:rPr>
              <a:t>За добијање повратне информације о томе, колико су ученици савладали градиво са претходних часова коришћени су: </a:t>
            </a:r>
            <a:r>
              <a:rPr lang="sr-Latn-RS" b="1" i="1" dirty="0" smtClean="0">
                <a:solidFill>
                  <a:prstClr val="black"/>
                </a:solidFill>
              </a:rPr>
              <a:t>MS </a:t>
            </a:r>
            <a:r>
              <a:rPr lang="sr-Latn-RS" b="1" i="1" dirty="0" err="1" smtClean="0">
                <a:solidFill>
                  <a:prstClr val="black"/>
                </a:solidFill>
              </a:rPr>
              <a:t>Forms</a:t>
            </a:r>
            <a:r>
              <a:rPr lang="sr-Latn-RS" b="1" i="1" dirty="0" smtClean="0">
                <a:solidFill>
                  <a:prstClr val="black"/>
                </a:solidFill>
              </a:rPr>
              <a:t> </a:t>
            </a:r>
            <a:r>
              <a:rPr lang="sr-Cyrl-RS" dirty="0" smtClean="0">
                <a:solidFill>
                  <a:prstClr val="black"/>
                </a:solidFill>
              </a:rPr>
              <a:t>и</a:t>
            </a:r>
            <a:r>
              <a:rPr lang="sr-Latn-RS" dirty="0" smtClean="0">
                <a:solidFill>
                  <a:prstClr val="black"/>
                </a:solidFill>
              </a:rPr>
              <a:t> </a:t>
            </a:r>
            <a:r>
              <a:rPr lang="sr-Latn-RS" b="1" i="1" dirty="0" err="1" smtClean="0">
                <a:solidFill>
                  <a:prstClr val="black"/>
                </a:solidFill>
              </a:rPr>
              <a:t>Kahoot</a:t>
            </a:r>
            <a:r>
              <a:rPr lang="sr-Cyrl-RS" dirty="0" smtClean="0">
                <a:solidFill>
                  <a:prstClr val="black"/>
                </a:solidFill>
              </a:rPr>
              <a:t>, који нуде проверу знања путем квиза, односно различитих типова питања и након одговора ученик и наставник добија повратну информацију о тачности одговора.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Cyrl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r-Cyrl-RS" dirty="0" smtClean="0">
              <a:solidFill>
                <a:prstClr val="black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Cyrl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Cyrl-R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Obdĺžnik 4">
            <a:hlinkClick r:id="rId3"/>
          </p:cNvPr>
          <p:cNvSpPr/>
          <p:nvPr/>
        </p:nvSpPr>
        <p:spPr>
          <a:xfrm>
            <a:off x="214366" y="2548469"/>
            <a:ext cx="11296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hlinkClick r:id="rId3"/>
              </a:rPr>
              <a:t>https://</a:t>
            </a:r>
            <a:r>
              <a:rPr lang="sr-Latn-RS" dirty="0" smtClean="0">
                <a:hlinkClick r:id="rId3"/>
              </a:rPr>
              <a:t>forms.office.com/Pages/ResponsePage.aspx?id=WzNYZK05R0uVU8kokZkxGAAZtKeucuhHn5j6dsJmJq1UN0oyVVQwS1FIQ1NNMFdMRlRaNkI0S0pOMi4u</a:t>
            </a:r>
            <a:r>
              <a:rPr lang="sr-Latn-RS" dirty="0" smtClean="0"/>
              <a:t> </a:t>
            </a:r>
            <a:r>
              <a:rPr lang="sr-Cyrl-RS" dirty="0" smtClean="0"/>
              <a:t> </a:t>
            </a:r>
            <a:endParaRPr lang="sr-Latn-RS" dirty="0"/>
          </a:p>
        </p:txBody>
      </p:sp>
      <p:sp>
        <p:nvSpPr>
          <p:cNvPr id="9" name="Obdĺžnik 8"/>
          <p:cNvSpPr/>
          <p:nvPr/>
        </p:nvSpPr>
        <p:spPr>
          <a:xfrm>
            <a:off x="214366" y="3610823"/>
            <a:ext cx="11296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hlinkClick r:id="rId4"/>
              </a:rPr>
              <a:t>https://</a:t>
            </a:r>
            <a:r>
              <a:rPr lang="sr-Latn-RS" dirty="0" smtClean="0">
                <a:hlinkClick r:id="rId4"/>
              </a:rPr>
              <a:t>forms.office.com/Pages/ResponsePage.aspx?id=WzNYZK05R0uVU8kokZkxGAAZtKeucuhHn5j6dsJmJq1URTg3T0hETE1UQ1QzTVdFMDJHUFBTRUhRSy4u</a:t>
            </a:r>
            <a:r>
              <a:rPr lang="sr-Latn-RS" dirty="0" smtClean="0"/>
              <a:t> </a:t>
            </a:r>
            <a:endParaRPr lang="sr-Latn-RS" dirty="0"/>
          </a:p>
        </p:txBody>
      </p:sp>
      <p:sp>
        <p:nvSpPr>
          <p:cNvPr id="10" name="Obdĺžnik 9"/>
          <p:cNvSpPr/>
          <p:nvPr/>
        </p:nvSpPr>
        <p:spPr>
          <a:xfrm>
            <a:off x="132648" y="4686482"/>
            <a:ext cx="11178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hlinkClick r:id="rId5"/>
              </a:rPr>
              <a:t>https://</a:t>
            </a:r>
            <a:r>
              <a:rPr lang="sr-Latn-RS" dirty="0" smtClean="0">
                <a:hlinkClick r:id="rId5"/>
              </a:rPr>
              <a:t>kahoot.it/challenge/02922748?challenge-id=80751575-4652-4e3b-ae2e-b870916a23d0_1590492006700</a:t>
            </a:r>
            <a:r>
              <a:rPr lang="sr-Latn-RS" dirty="0" smtClean="0"/>
              <a:t> </a:t>
            </a:r>
            <a:endParaRPr lang="sr-Latn-RS" dirty="0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9359" y="4871148"/>
            <a:ext cx="1362616" cy="183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6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2879" y="194114"/>
            <a:ext cx="9603275" cy="1049235"/>
          </a:xfrm>
        </p:spPr>
        <p:txBody>
          <a:bodyPr/>
          <a:lstStyle/>
          <a:p>
            <a:r>
              <a:rPr lang="sr-Cyrl-RS" dirty="0" smtClean="0"/>
              <a:t>УТВРЂИВАЊЕ градива</a:t>
            </a:r>
            <a:endParaRPr lang="sr-Latn-RS" dirty="0"/>
          </a:p>
        </p:txBody>
      </p:sp>
      <p:sp>
        <p:nvSpPr>
          <p:cNvPr id="4" name="BlokTextu 3"/>
          <p:cNvSpPr txBox="1"/>
          <p:nvPr/>
        </p:nvSpPr>
        <p:spPr>
          <a:xfrm>
            <a:off x="261708" y="687654"/>
            <a:ext cx="1174951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За утврђивање градива </a:t>
            </a:r>
            <a:r>
              <a:rPr kumimoji="0" lang="sr-Cyrl-R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коришћен</a:t>
            </a:r>
            <a:r>
              <a:rPr kumimoji="0" lang="sr-Cyrl-R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је и </a:t>
            </a:r>
            <a:r>
              <a:rPr kumimoji="0" lang="sr-Latn-RS" sz="1800" b="1" i="1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Wakelet</a:t>
            </a:r>
            <a:r>
              <a:rPr lang="sr-Latn-RS" dirty="0" smtClean="0">
                <a:solidFill>
                  <a:prstClr val="black"/>
                </a:solidFill>
              </a:rPr>
              <a:t>, </a:t>
            </a:r>
            <a:r>
              <a:rPr lang="sr-Cyrl-RS" dirty="0" smtClean="0">
                <a:solidFill>
                  <a:prstClr val="black"/>
                </a:solidFill>
              </a:rPr>
              <a:t>који омогућава обједињавање градива, јасно видљиву оријентацију у градиву, усмереност, уграђивање линкова, постављање слика и видеа. Такође има могућност заједничког рада на одређеној теми, када и ученици могу додавати своје радове и продукте.  Коришћене су и разне </a:t>
            </a:r>
            <a:r>
              <a:rPr lang="sr-Cyrl-RS" dirty="0" err="1" smtClean="0">
                <a:solidFill>
                  <a:prstClr val="black"/>
                </a:solidFill>
              </a:rPr>
              <a:t>игровне</a:t>
            </a:r>
            <a:r>
              <a:rPr lang="sr-Cyrl-RS" dirty="0" smtClean="0">
                <a:solidFill>
                  <a:prstClr val="black"/>
                </a:solidFill>
              </a:rPr>
              <a:t> активности урађене у алатима </a:t>
            </a:r>
            <a:r>
              <a:rPr lang="sr-Latn-RS" b="1" i="1" dirty="0" err="1" smtClean="0">
                <a:solidFill>
                  <a:prstClr val="black"/>
                </a:solidFill>
              </a:rPr>
              <a:t>JisgawPlanet</a:t>
            </a:r>
            <a:r>
              <a:rPr lang="sr-Latn-RS" dirty="0" smtClean="0">
                <a:solidFill>
                  <a:prstClr val="black"/>
                </a:solidFill>
              </a:rPr>
              <a:t>,  </a:t>
            </a:r>
            <a:r>
              <a:rPr lang="sr-Latn-RS" b="1" i="1" dirty="0" err="1" smtClean="0">
                <a:solidFill>
                  <a:prstClr val="black"/>
                </a:solidFill>
              </a:rPr>
              <a:t>LearningApps</a:t>
            </a:r>
            <a:r>
              <a:rPr lang="sr-Latn-RS" dirty="0" smtClean="0">
                <a:solidFill>
                  <a:prstClr val="black"/>
                </a:solidFill>
              </a:rPr>
              <a:t> (</a:t>
            </a:r>
            <a:r>
              <a:rPr lang="sr-Cyrl-RS" dirty="0" smtClean="0">
                <a:solidFill>
                  <a:prstClr val="black"/>
                </a:solidFill>
              </a:rPr>
              <a:t>спајање парова, ра</a:t>
            </a:r>
            <a:r>
              <a:rPr lang="sr-Cyrl-RS" dirty="0">
                <a:solidFill>
                  <a:prstClr val="black"/>
                </a:solidFill>
              </a:rPr>
              <a:t>з</a:t>
            </a:r>
            <a:r>
              <a:rPr lang="sr-Cyrl-RS" dirty="0" smtClean="0">
                <a:solidFill>
                  <a:prstClr val="black"/>
                </a:solidFill>
              </a:rPr>
              <a:t>врставање, </a:t>
            </a:r>
            <a:r>
              <a:rPr lang="sr-Cyrl-RS" dirty="0" err="1" smtClean="0">
                <a:solidFill>
                  <a:prstClr val="black"/>
                </a:solidFill>
              </a:rPr>
              <a:t>осмосмерке</a:t>
            </a:r>
            <a:r>
              <a:rPr lang="sr-Cyrl-RS" dirty="0" smtClean="0">
                <a:solidFill>
                  <a:prstClr val="black"/>
                </a:solidFill>
              </a:rPr>
              <a:t>)</a:t>
            </a:r>
            <a:r>
              <a:rPr lang="sr-Latn-RS" dirty="0" smtClean="0">
                <a:solidFill>
                  <a:prstClr val="black"/>
                </a:solidFill>
              </a:rPr>
              <a:t>. </a:t>
            </a:r>
            <a:r>
              <a:rPr lang="sr-Cyrl-RS" dirty="0" smtClean="0">
                <a:solidFill>
                  <a:prstClr val="black"/>
                </a:solidFill>
              </a:rPr>
              <a:t>Неке од њих су уграђене и </a:t>
            </a:r>
            <a:r>
              <a:rPr lang="sr-Cyrl-RS" b="1" i="1" dirty="0" smtClean="0">
                <a:solidFill>
                  <a:prstClr val="black"/>
                </a:solidFill>
              </a:rPr>
              <a:t>у </a:t>
            </a:r>
            <a:r>
              <a:rPr lang="sr-Latn-RS" b="1" i="1" dirty="0" err="1" smtClean="0">
                <a:solidFill>
                  <a:prstClr val="black"/>
                </a:solidFill>
              </a:rPr>
              <a:t>Wakelet</a:t>
            </a:r>
            <a:r>
              <a:rPr lang="sr-Latn-RS" dirty="0" smtClean="0">
                <a:solidFill>
                  <a:prstClr val="black"/>
                </a:solidFill>
              </a:rPr>
              <a:t>.</a:t>
            </a:r>
            <a:r>
              <a:rPr lang="sr-Cyrl-RS" dirty="0" smtClean="0">
                <a:solidFill>
                  <a:prstClr val="black"/>
                </a:solidFill>
              </a:rPr>
              <a:t> Све у циљу да градиво ученицима буде занимљиво и привлачно.</a:t>
            </a:r>
            <a:r>
              <a:rPr lang="sk-SK" dirty="0" smtClean="0">
                <a:solidFill>
                  <a:prstClr val="black"/>
                </a:solidFill>
              </a:rPr>
              <a:t> </a:t>
            </a:r>
            <a:r>
              <a:rPr lang="sr-Cyrl-RS" dirty="0" smtClean="0">
                <a:solidFill>
                  <a:prstClr val="black"/>
                </a:solidFill>
              </a:rPr>
              <a:t>Задаци су прилагођени индивидуалним способностима ученика, тако да у неким случајевима, различити ученици добијају различите задатке.</a:t>
            </a:r>
            <a:endParaRPr lang="sr-Latn-RS" dirty="0" smtClean="0">
              <a:solidFill>
                <a:prstClr val="black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Cyrl-R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lvl="0">
              <a:defRPr/>
            </a:pPr>
            <a:r>
              <a:rPr lang="sr-Latn-RS" dirty="0">
                <a:solidFill>
                  <a:prstClr val="black"/>
                </a:solidFill>
                <a:hlinkClick r:id="rId3"/>
              </a:rPr>
              <a:t>https://</a:t>
            </a:r>
            <a:r>
              <a:rPr lang="sr-Latn-RS" dirty="0" smtClean="0">
                <a:solidFill>
                  <a:prstClr val="black"/>
                </a:solidFill>
                <a:hlinkClick r:id="rId3"/>
              </a:rPr>
              <a:t>wke.lt/w/s/iOR7V1</a:t>
            </a:r>
            <a:r>
              <a:rPr lang="sr-Latn-RS" dirty="0" smtClean="0">
                <a:solidFill>
                  <a:prstClr val="black"/>
                </a:solidFill>
              </a:rPr>
              <a:t> </a:t>
            </a:r>
            <a:endParaRPr kumimoji="0" lang="sr-Cyrl-R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242455" y="3544428"/>
            <a:ext cx="6634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4"/>
              </a:rPr>
              <a:t>https://www.jigsawplanet.com/?rc=play&amp;pid=046cba5b3cf5</a:t>
            </a:r>
            <a:endParaRPr kumimoji="0" lang="sr-Latn-R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5"/>
          <a:srcRect t="7182" r="8851"/>
          <a:stretch/>
        </p:blipFill>
        <p:spPr>
          <a:xfrm>
            <a:off x="9065451" y="2768261"/>
            <a:ext cx="2603095" cy="1570838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242455" y="3969767"/>
            <a:ext cx="5784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hlinkClick r:id="rId6"/>
              </a:rPr>
              <a:t>https://</a:t>
            </a:r>
            <a:r>
              <a:rPr lang="sr-Latn-RS" dirty="0" smtClean="0">
                <a:hlinkClick r:id="rId6"/>
              </a:rPr>
              <a:t>learningapps.org/watch?v=pmnbkv05j20</a:t>
            </a:r>
            <a:r>
              <a:rPr lang="sr-Latn-RS" dirty="0" smtClean="0"/>
              <a:t> </a:t>
            </a:r>
            <a:endParaRPr lang="sr-Latn-RS" dirty="0"/>
          </a:p>
        </p:txBody>
      </p:sp>
      <p:sp>
        <p:nvSpPr>
          <p:cNvPr id="6" name="Obdĺžnik 5"/>
          <p:cNvSpPr/>
          <p:nvPr/>
        </p:nvSpPr>
        <p:spPr>
          <a:xfrm>
            <a:off x="261708" y="4437018"/>
            <a:ext cx="5013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hlinkClick r:id="rId7"/>
              </a:rPr>
              <a:t>https://</a:t>
            </a:r>
            <a:r>
              <a:rPr lang="sr-Latn-RS" dirty="0" smtClean="0">
                <a:hlinkClick r:id="rId7"/>
              </a:rPr>
              <a:t>learningapps.org/watch?v=pth73orqk20</a:t>
            </a:r>
            <a:r>
              <a:rPr lang="sr-Latn-RS" dirty="0" smtClean="0"/>
              <a:t> </a:t>
            </a:r>
            <a:endParaRPr lang="sr-Latn-RS" dirty="0"/>
          </a:p>
        </p:txBody>
      </p:sp>
      <p:sp>
        <p:nvSpPr>
          <p:cNvPr id="7" name="Obdĺžnik 6"/>
          <p:cNvSpPr/>
          <p:nvPr/>
        </p:nvSpPr>
        <p:spPr>
          <a:xfrm>
            <a:off x="242455" y="4899567"/>
            <a:ext cx="4837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hlinkClick r:id="rId8"/>
              </a:rPr>
              <a:t>https://</a:t>
            </a:r>
            <a:r>
              <a:rPr lang="sr-Latn-RS" dirty="0" smtClean="0">
                <a:hlinkClick r:id="rId8"/>
              </a:rPr>
              <a:t>learningapps.org/watch?v=p4vkmwyi520</a:t>
            </a:r>
            <a:r>
              <a:rPr lang="sr-Latn-RS" dirty="0" smtClean="0"/>
              <a:t> </a:t>
            </a:r>
            <a:endParaRPr lang="sr-Latn-RS" dirty="0"/>
          </a:p>
        </p:txBody>
      </p:sp>
      <p:sp>
        <p:nvSpPr>
          <p:cNvPr id="8" name="Obdĺžnik 7"/>
          <p:cNvSpPr/>
          <p:nvPr/>
        </p:nvSpPr>
        <p:spPr>
          <a:xfrm>
            <a:off x="251722" y="5376217"/>
            <a:ext cx="461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>
                <a:hlinkClick r:id="rId9"/>
              </a:rPr>
              <a:t>https://</a:t>
            </a:r>
            <a:r>
              <a:rPr lang="sr-Latn-RS" dirty="0" smtClean="0">
                <a:hlinkClick r:id="rId9"/>
              </a:rPr>
              <a:t>learningapps.org/watch?v=p68374dq320</a:t>
            </a:r>
            <a:r>
              <a:rPr lang="sr-Latn-RS" dirty="0" smtClean="0"/>
              <a:t> </a:t>
            </a:r>
            <a:endParaRPr lang="sr-Latn-RS" dirty="0"/>
          </a:p>
        </p:txBody>
      </p:sp>
      <p:sp>
        <p:nvSpPr>
          <p:cNvPr id="9" name="Obdĺžnik 8"/>
          <p:cNvSpPr/>
          <p:nvPr/>
        </p:nvSpPr>
        <p:spPr>
          <a:xfrm>
            <a:off x="242455" y="5852867"/>
            <a:ext cx="46380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hlinkClick r:id="rId10"/>
              </a:rPr>
              <a:t>https://</a:t>
            </a:r>
            <a:r>
              <a:rPr lang="sr-Latn-RS" dirty="0" smtClean="0">
                <a:hlinkClick r:id="rId10"/>
              </a:rPr>
              <a:t>learningapps.org/watch?v=p3barggck20</a:t>
            </a:r>
            <a:r>
              <a:rPr lang="sr-Latn-RS" dirty="0" smtClean="0"/>
              <a:t> </a:t>
            </a:r>
            <a:endParaRPr lang="sr-Latn-RS" dirty="0"/>
          </a:p>
        </p:txBody>
      </p:sp>
      <p:sp>
        <p:nvSpPr>
          <p:cNvPr id="10" name="Obdĺžnik 9"/>
          <p:cNvSpPr/>
          <p:nvPr/>
        </p:nvSpPr>
        <p:spPr>
          <a:xfrm>
            <a:off x="242455" y="6315416"/>
            <a:ext cx="4573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>
                <a:hlinkClick r:id="rId11"/>
              </a:rPr>
              <a:t>https://</a:t>
            </a:r>
            <a:r>
              <a:rPr lang="sr-Latn-RS" dirty="0" smtClean="0">
                <a:hlinkClick r:id="rId11"/>
              </a:rPr>
              <a:t>learningapps.org/watch?v=p91o1a09t20</a:t>
            </a:r>
            <a:r>
              <a:rPr lang="sr-Latn-RS" dirty="0" smtClean="0"/>
              <a:t> </a:t>
            </a:r>
            <a:endParaRPr lang="sr-Latn-RS" dirty="0"/>
          </a:p>
        </p:txBody>
      </p:sp>
      <p:sp>
        <p:nvSpPr>
          <p:cNvPr id="12" name="Obdĺžnik 11"/>
          <p:cNvSpPr/>
          <p:nvPr/>
        </p:nvSpPr>
        <p:spPr>
          <a:xfrm>
            <a:off x="242455" y="3119089"/>
            <a:ext cx="5634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>
                <a:hlinkClick r:id="rId12"/>
              </a:rPr>
              <a:t>https://www.jigsawplanet.com/?</a:t>
            </a:r>
            <a:r>
              <a:rPr lang="sr-Latn-RS" dirty="0" smtClean="0">
                <a:hlinkClick r:id="rId12"/>
              </a:rPr>
              <a:t>rc=play&amp;pid=078cee967f0f</a:t>
            </a:r>
            <a:r>
              <a:rPr lang="sr-Latn-RS" dirty="0" smtClean="0"/>
              <a:t> </a:t>
            </a:r>
            <a:endParaRPr lang="sr-Latn-RS" dirty="0"/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" t="20727" r="1182"/>
          <a:stretch/>
        </p:blipFill>
        <p:spPr>
          <a:xfrm>
            <a:off x="8893906" y="4905762"/>
            <a:ext cx="2946186" cy="1785181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/>
          <a:stretch/>
        </p:blipFill>
        <p:spPr>
          <a:xfrm>
            <a:off x="5744199" y="4902244"/>
            <a:ext cx="2723270" cy="1782504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232" y="2777385"/>
            <a:ext cx="2086495" cy="156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3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3354" y="262336"/>
            <a:ext cx="9603275" cy="1049235"/>
          </a:xfrm>
        </p:spPr>
        <p:txBody>
          <a:bodyPr/>
          <a:lstStyle/>
          <a:p>
            <a:r>
              <a:rPr lang="sr-Cyrl-RS" dirty="0" smtClean="0"/>
              <a:t>МЕЂУПРЕДМЕТНА ПОВЕЗАНОСТ</a:t>
            </a:r>
            <a:endParaRPr lang="sr-Latn-RS" dirty="0"/>
          </a:p>
        </p:txBody>
      </p:sp>
      <p:sp>
        <p:nvSpPr>
          <p:cNvPr id="3" name="BlokTextu 2"/>
          <p:cNvSpPr txBox="1"/>
          <p:nvPr/>
        </p:nvSpPr>
        <p:spPr>
          <a:xfrm>
            <a:off x="258119" y="873490"/>
            <a:ext cx="11511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Тема са провлачила кроз све наставне предмете. Обележили смо и Дан породице (15.мај) користећи дигитални алат</a:t>
            </a:r>
            <a:r>
              <a:rPr lang="sr-Latn-RS" dirty="0" smtClean="0"/>
              <a:t> </a:t>
            </a:r>
            <a:r>
              <a:rPr lang="sr-Latn-RS" b="1" i="1" dirty="0" err="1" smtClean="0"/>
              <a:t>Wakelet</a:t>
            </a:r>
            <a:r>
              <a:rPr lang="sr-Cyrl-RS" dirty="0" smtClean="0"/>
              <a:t>. Задаци су били повезани и са градивом теме Жива природа. </a:t>
            </a:r>
            <a:endParaRPr lang="sr-Latn-RS" dirty="0"/>
          </a:p>
        </p:txBody>
      </p:sp>
      <p:sp>
        <p:nvSpPr>
          <p:cNvPr id="5" name="Obdĺžnik 4"/>
          <p:cNvSpPr/>
          <p:nvPr/>
        </p:nvSpPr>
        <p:spPr>
          <a:xfrm>
            <a:off x="258119" y="1742655"/>
            <a:ext cx="58826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hlinkClick r:id="rId5"/>
              </a:rPr>
              <a:t>https://wke.lt/w/s/qQ_Do5</a:t>
            </a:r>
            <a:r>
              <a:rPr lang="sr-Cyrl-RS" dirty="0"/>
              <a:t> </a:t>
            </a:r>
            <a:endParaRPr lang="sr-Latn-RS" dirty="0"/>
          </a:p>
        </p:txBody>
      </p:sp>
      <p:sp>
        <p:nvSpPr>
          <p:cNvPr id="6" name="BlokTextu 5"/>
          <p:cNvSpPr txBox="1"/>
          <p:nvPr/>
        </p:nvSpPr>
        <p:spPr>
          <a:xfrm>
            <a:off x="192388" y="2408387"/>
            <a:ext cx="11687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На часовима словачког језика обрадили смо текстове чији су главни јунаци животиње, биљке, научили како се понашати у шуми.</a:t>
            </a:r>
            <a:r>
              <a:rPr lang="sr-Latn-RS" dirty="0" smtClean="0"/>
              <a:t> </a:t>
            </a:r>
            <a:r>
              <a:rPr lang="sr-Cyrl-RS" dirty="0" smtClean="0"/>
              <a:t>Искористили смо мој ТВ час. За снимање часа користили смо програм </a:t>
            </a:r>
            <a:r>
              <a:rPr lang="sr-Latn-RS" b="1" i="1" dirty="0" err="1" smtClean="0"/>
              <a:t>Camtasia</a:t>
            </a:r>
            <a:r>
              <a:rPr lang="sr-Cyrl-RS" dirty="0" smtClean="0"/>
              <a:t>.</a:t>
            </a:r>
            <a:endParaRPr lang="sr-Latn-RS" dirty="0"/>
          </a:p>
        </p:txBody>
      </p:sp>
      <p:sp>
        <p:nvSpPr>
          <p:cNvPr id="7" name="BlokTextu 6"/>
          <p:cNvSpPr txBox="1"/>
          <p:nvPr/>
        </p:nvSpPr>
        <p:spPr>
          <a:xfrm>
            <a:off x="590550" y="3962400"/>
            <a:ext cx="9426079" cy="1247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Latn-RS" dirty="0"/>
          </a:p>
        </p:txBody>
      </p:sp>
      <p:sp>
        <p:nvSpPr>
          <p:cNvPr id="8" name="BlokTextu 7"/>
          <p:cNvSpPr txBox="1"/>
          <p:nvPr/>
        </p:nvSpPr>
        <p:spPr>
          <a:xfrm>
            <a:off x="258119" y="3907658"/>
            <a:ext cx="11051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На часовима музичке културе певали смо песме о животињама. Ученици су снимили своје певање и затим поделили у групи на </a:t>
            </a:r>
            <a:r>
              <a:rPr lang="sr-Latn-RS" b="1" i="1" dirty="0" err="1" smtClean="0"/>
              <a:t>messengeru</a:t>
            </a:r>
            <a:r>
              <a:rPr lang="sr-Latn-RS" dirty="0" smtClean="0"/>
              <a:t>.</a:t>
            </a:r>
            <a:endParaRPr lang="sr-Latn-RS" dirty="0"/>
          </a:p>
        </p:txBody>
      </p:sp>
      <p:sp>
        <p:nvSpPr>
          <p:cNvPr id="9" name="BlokTextu 8"/>
          <p:cNvSpPr txBox="1"/>
          <p:nvPr/>
        </p:nvSpPr>
        <p:spPr>
          <a:xfrm>
            <a:off x="192388" y="5146155"/>
            <a:ext cx="5760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На часовима ликовне културе сликали смо и вајали природни простор.</a:t>
            </a:r>
            <a:r>
              <a:rPr lang="sr-Latn-RS" dirty="0" smtClean="0"/>
              <a:t> </a:t>
            </a:r>
            <a:r>
              <a:rPr lang="sr-Cyrl-RS" dirty="0" smtClean="0"/>
              <a:t>Ученици су своје радове слали путем </a:t>
            </a:r>
            <a:r>
              <a:rPr lang="sr-Latn-RS" b="1" i="1" dirty="0" err="1" smtClean="0"/>
              <a:t>vibera</a:t>
            </a:r>
            <a:r>
              <a:rPr lang="sr-Latn-RS" dirty="0" smtClean="0"/>
              <a:t> </a:t>
            </a:r>
            <a:r>
              <a:rPr lang="sr-Cyrl-RS" dirty="0" smtClean="0"/>
              <a:t>и </a:t>
            </a:r>
            <a:r>
              <a:rPr lang="sr-Latn-RS" b="1" i="1" dirty="0" err="1" smtClean="0"/>
              <a:t>messengera</a:t>
            </a:r>
            <a:r>
              <a:rPr lang="sr-Latn-RS" dirty="0" smtClean="0"/>
              <a:t>.</a:t>
            </a:r>
            <a:endParaRPr lang="sr-Latn-RS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0533" y="4707478"/>
            <a:ext cx="3587146" cy="201777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9892" y="4704580"/>
            <a:ext cx="1551664" cy="2068886"/>
          </a:xfrm>
          <a:prstGeom prst="rect">
            <a:avLst/>
          </a:prstGeom>
        </p:spPr>
      </p:pic>
      <p:sp>
        <p:nvSpPr>
          <p:cNvPr id="12" name="Obdĺžnik 11"/>
          <p:cNvSpPr/>
          <p:nvPr/>
        </p:nvSpPr>
        <p:spPr>
          <a:xfrm>
            <a:off x="192388" y="3210903"/>
            <a:ext cx="11237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hlinkClick r:id="rId8"/>
              </a:rPr>
              <a:t>https://www.youtube.com/watch?v=TbQe_ewRywA&amp;feature=emb_title</a:t>
            </a:r>
            <a:endParaRPr lang="sr-Latn-RS" dirty="0"/>
          </a:p>
        </p:txBody>
      </p:sp>
      <p:pic>
        <p:nvPicPr>
          <p:cNvPr id="13" name="video-15863402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81400" y="42091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4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TM10001114[[fn=Galéria]]</Template>
  <TotalTime>1213</TotalTime>
  <Words>1022</Words>
  <Application>Microsoft Office PowerPoint</Application>
  <PresentationFormat>Širokouhlá</PresentationFormat>
  <Paragraphs>84</Paragraphs>
  <Slides>10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3" baseType="lpstr">
      <vt:lpstr>Arial</vt:lpstr>
      <vt:lpstr>Gill Sans MT</vt:lpstr>
      <vt:lpstr>Gallery</vt:lpstr>
      <vt:lpstr>Предмет: свет око нас Тема: жива природа</vt:lpstr>
      <vt:lpstr>Општи подаци:</vt:lpstr>
      <vt:lpstr>КОРИШЋЕНи ПРОГРАМИ и АПЛИКАЦИЈЕ</vt:lpstr>
      <vt:lpstr>Обрада градива (5 часова)</vt:lpstr>
      <vt:lpstr>Обрада градива</vt:lpstr>
      <vt:lpstr>ИСТРАЖИВАЧКИ РАД</vt:lpstr>
      <vt:lpstr>УТВРЂИВАЊЕ градива (2 часа)</vt:lpstr>
      <vt:lpstr>УТВРЂИВАЊЕ градива</vt:lpstr>
      <vt:lpstr>МЕЂУПРЕДМЕТНА ПОВЕЗАНОСТ</vt:lpstr>
      <vt:lpstr>ПРОВЕРА УСВОЈЕНОСТИ градива (1 час)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Предмет: свет око нас Тема: жива природа</dc:title>
  <dc:creator>Tatiana Nađ</dc:creator>
  <cp:lastModifiedBy>Tatiana Nađ</cp:lastModifiedBy>
  <cp:revision>46</cp:revision>
  <dcterms:created xsi:type="dcterms:W3CDTF">2020-05-26T08:25:17Z</dcterms:created>
  <dcterms:modified xsi:type="dcterms:W3CDTF">2020-05-29T15:01:05Z</dcterms:modified>
</cp:coreProperties>
</file>